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342" r:id="rId5"/>
    <p:sldId id="351" r:id="rId6"/>
    <p:sldId id="360" r:id="rId7"/>
    <p:sldId id="373" r:id="rId8"/>
    <p:sldId id="359" r:id="rId9"/>
    <p:sldId id="372" r:id="rId10"/>
    <p:sldId id="371" r:id="rId11"/>
    <p:sldId id="362" r:id="rId12"/>
    <p:sldId id="363" r:id="rId13"/>
    <p:sldId id="345" r:id="rId14"/>
    <p:sldId id="365" r:id="rId15"/>
    <p:sldId id="376" r:id="rId16"/>
    <p:sldId id="354" r:id="rId17"/>
    <p:sldId id="355" r:id="rId18"/>
    <p:sldId id="352" r:id="rId19"/>
    <p:sldId id="381" r:id="rId20"/>
    <p:sldId id="370" r:id="rId21"/>
    <p:sldId id="377" r:id="rId22"/>
    <p:sldId id="378" r:id="rId23"/>
    <p:sldId id="379" r:id="rId24"/>
    <p:sldId id="380" r:id="rId25"/>
    <p:sldId id="361" r:id="rId26"/>
    <p:sldId id="375" r:id="rId27"/>
    <p:sldId id="353" r:id="rId28"/>
    <p:sldId id="3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043A"/>
    <a:srgbClr val="21013A"/>
    <a:srgbClr val="0F0019"/>
    <a:srgbClr val="10001C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070" autoAdjust="0"/>
  </p:normalViewPr>
  <p:slideViewPr>
    <p:cSldViewPr snapToGrid="0" snapToObjects="1" showGuides="1">
      <p:cViewPr varScale="1">
        <p:scale>
          <a:sx n="76" d="100"/>
          <a:sy n="76" d="100"/>
        </p:scale>
        <p:origin x="94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48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Surprisingly, though smoking was somewhat highly correlated at 0.52, it was not as much of a leading factor for high level of lung cancer as I had initially assumed. Therefore, it is not worth testing alone for my regression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6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all 4 correlation matrixes….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Moving forward, experiments for this dataset should include all the raw features for its regression model.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the classification reports…..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89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3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6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2415895"/>
            <a:ext cx="12191998" cy="1773229"/>
          </a:xfrm>
        </p:spPr>
        <p:txBody>
          <a:bodyPr/>
          <a:lstStyle/>
          <a:p>
            <a:r>
              <a:rPr lang="en-US" b="1" dirty="0">
                <a:latin typeface="+mn-lt"/>
              </a:rPr>
              <a:t>Lung Cancer Prediction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4189124"/>
            <a:ext cx="12191997" cy="781119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Samia Mahmood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111035"/>
            <a:ext cx="10515600" cy="1325563"/>
          </a:xfrm>
        </p:spPr>
        <p:txBody>
          <a:bodyPr/>
          <a:lstStyle/>
          <a:p>
            <a:r>
              <a:rPr lang="en-US" dirty="0"/>
              <a:t>What I’m Trying to Predict and Find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D7BB2-D609-8BCD-192E-C2C6EADAFEC0}"/>
              </a:ext>
            </a:extLst>
          </p:cNvPr>
          <p:cNvSpPr txBox="1"/>
          <p:nvPr/>
        </p:nvSpPr>
        <p:spPr>
          <a:xfrm>
            <a:off x="204186" y="1435457"/>
            <a:ext cx="11843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This project aims to predict the likelihood of a patient developing lung cancer given different factors and symptoms provided by the patient.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Identifying the factors and symptoms are highly correlated with lung cancer.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Seeing if smoking could be a leading contributor to developing lung cancer by checking how well it correlates with the level.</a:t>
            </a:r>
          </a:p>
        </p:txBody>
      </p:sp>
      <p:pic>
        <p:nvPicPr>
          <p:cNvPr id="5" name="Picture 4" descr="Cells as seen on a microscope">
            <a:extLst>
              <a:ext uri="{FF2B5EF4-FFF2-40B4-BE49-F238E27FC236}">
                <a16:creationId xmlns:a16="http://schemas.microsoft.com/office/drawing/2014/main" id="{B1C37EFB-B76C-A4A9-08EA-EE6A2A0DDA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24" y="3759692"/>
            <a:ext cx="4131076" cy="30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BF16-74D9-CF77-3A50-C9AA4100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9892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Data Cleaning and Preparation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2FF4-B02B-2E20-9D66-CACA0CB0A52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231171" y="1166672"/>
            <a:ext cx="11729657" cy="2819402"/>
          </a:xfrm>
        </p:spPr>
        <p:txBody>
          <a:bodyPr/>
          <a:lstStyle/>
          <a:p>
            <a:r>
              <a:rPr lang="en-US" sz="2200" dirty="0"/>
              <a:t>I deleted two columns, “Index” and “Patient Id” since it was not needed for this data analysis.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For creating my correlation matrix, I wanted to see which factors and symptoms would be the most associated with my Y variable “Level.”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To do this, I made a copy of my original dataset and gave integer values 0, 1, and 2 to the various levels low, medium, and high.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8F84E-147F-26A6-BFBB-C54F7D8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DACDF-8DB8-B50D-7AC0-80DF5803C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84" y="3605351"/>
            <a:ext cx="3711802" cy="3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2FF4-B02B-2E20-9D66-CACA0CB0A52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54514" y="1166672"/>
            <a:ext cx="11856973" cy="1807347"/>
          </a:xfrm>
        </p:spPr>
        <p:txBody>
          <a:bodyPr/>
          <a:lstStyle/>
          <a:p>
            <a:r>
              <a:rPr lang="en-US" sz="2200" dirty="0"/>
              <a:t>For my logistic regression model, since the “Level” variable was categorical, I used a label encoder onto my original dataset.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200" dirty="0"/>
              <a:t>This encoded the various levels into integer values 0, 1, and 2 to correspond with low, medium, and high, respectively.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8F84E-147F-26A6-BFBB-C54F7D8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10D113-0C22-7932-587B-19335D6BB62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989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/>
              <a:t>Data Cleaning and Preparation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ECA518-1885-E4DF-6660-E0C4AAD8F9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34" y="4151375"/>
            <a:ext cx="4829666" cy="2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1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701336"/>
            <a:ext cx="3767257" cy="2363161"/>
          </a:xfrm>
        </p:spPr>
        <p:txBody>
          <a:bodyPr/>
          <a:lstStyle/>
          <a:p>
            <a:r>
              <a:rPr lang="en-US" dirty="0"/>
              <a:t>Heatmap for Symptoms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62AF76-0B82-EA89-9BFA-89C4636AA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760" y="3271520"/>
            <a:ext cx="5140960" cy="33198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Very high positive correlation between coughing of blood and chest pain.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Somewhat high positive correlations between:</a:t>
            </a:r>
          </a:p>
          <a:p>
            <a:pPr marL="1085850" lvl="1" indent="-285750"/>
            <a:r>
              <a:rPr lang="en-US" sz="1800" dirty="0"/>
              <a:t>fatigue and coughing up blood</a:t>
            </a:r>
          </a:p>
          <a:p>
            <a:pPr marL="1085850" lvl="1" indent="-285750"/>
            <a:r>
              <a:rPr lang="en-US" sz="1800" dirty="0"/>
              <a:t>fatigue and weight loss</a:t>
            </a:r>
          </a:p>
          <a:p>
            <a:pPr marL="1085850" lvl="1" indent="-285750"/>
            <a:r>
              <a:rPr lang="en-US" sz="1800" dirty="0"/>
              <a:t>shortness of breath and weight loss</a:t>
            </a:r>
          </a:p>
          <a:p>
            <a:pPr marL="1085850" lvl="1" indent="-285750"/>
            <a:r>
              <a:rPr lang="en-US" sz="1800" dirty="0"/>
              <a:t>shortness of breath and clubbing of fingers</a:t>
            </a:r>
          </a:p>
          <a:p>
            <a:pPr marL="1085850" lvl="1" indent="-285750"/>
            <a:r>
              <a:rPr lang="en-US" sz="1800" dirty="0"/>
              <a:t>shortness of breath and dry cough</a:t>
            </a:r>
          </a:p>
          <a:p>
            <a:pPr marL="1085850" lvl="1" indent="-285750"/>
            <a:r>
              <a:rPr lang="en-US" sz="1800" dirty="0"/>
              <a:t>dry cough and frequent cold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E2AE489-3339-1354-0477-53C5CCCC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4" y="-2903"/>
            <a:ext cx="6734175" cy="68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701336"/>
            <a:ext cx="3767257" cy="2363161"/>
          </a:xfrm>
        </p:spPr>
        <p:txBody>
          <a:bodyPr/>
          <a:lstStyle/>
          <a:p>
            <a:r>
              <a:rPr lang="en-US" dirty="0"/>
              <a:t>Heatmap for Factors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62AF76-0B82-EA89-9BFA-89C4636AA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00" y="3251200"/>
            <a:ext cx="4985305" cy="33401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Age and gender have no correlation with the other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the other factors seem to have a somewhat strong to very strong positive correlation with one another.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Except for the correlation of smoking and dust allergy.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chart of different types of diseases&#10;&#10;Description automatically generated with medium confidence">
            <a:extLst>
              <a:ext uri="{FF2B5EF4-FFF2-40B4-BE49-F238E27FC236}">
                <a16:creationId xmlns:a16="http://schemas.microsoft.com/office/drawing/2014/main" id="{C02370DF-905B-B62B-F710-2C68E3AC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64" y="-1"/>
            <a:ext cx="68132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2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9" y="0"/>
            <a:ext cx="5573210" cy="980998"/>
          </a:xfrm>
          <a:solidFill>
            <a:srgbClr val="21013A"/>
          </a:solidFill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F431-99C2-E8AE-A5FB-49894460A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1F538-E872-C762-C4DE-AA0E927D01B2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green and white chart&#10;&#10;Description automatically generated">
            <a:extLst>
              <a:ext uri="{FF2B5EF4-FFF2-40B4-BE49-F238E27FC236}">
                <a16:creationId xmlns:a16="http://schemas.microsoft.com/office/drawing/2014/main" id="{6ABB1978-839F-43F0-220A-04834DB3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81" y="0"/>
            <a:ext cx="6621819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17C7F-9448-E2C1-8319-FCD06439A2B3}"/>
              </a:ext>
            </a:extLst>
          </p:cNvPr>
          <p:cNvSpPr txBox="1">
            <a:spLocks/>
          </p:cNvSpPr>
          <p:nvPr/>
        </p:nvSpPr>
        <p:spPr>
          <a:xfrm>
            <a:off x="152400" y="1005840"/>
            <a:ext cx="5365069" cy="5852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high positive correlation with levels of the following factors: </a:t>
            </a:r>
          </a:p>
          <a:p>
            <a:pPr marL="1085850" lvl="1" indent="-285750"/>
            <a:r>
              <a:rPr lang="en-US" sz="2000" b="1" dirty="0"/>
              <a:t>obesity</a:t>
            </a:r>
          </a:p>
          <a:p>
            <a:pPr marL="1085850" lvl="1" indent="-285750"/>
            <a:r>
              <a:rPr lang="en-US" sz="2000" dirty="0"/>
              <a:t>air pollution</a:t>
            </a:r>
          </a:p>
          <a:p>
            <a:pPr marL="1085850" lvl="1" indent="-285750"/>
            <a:r>
              <a:rPr lang="en-US" sz="2000" dirty="0"/>
              <a:t>alcohol use</a:t>
            </a:r>
          </a:p>
          <a:p>
            <a:pPr marL="1085850" lvl="1" indent="-285750"/>
            <a:r>
              <a:rPr lang="en-US" sz="2000" dirty="0"/>
              <a:t>dust allergy</a:t>
            </a:r>
          </a:p>
          <a:p>
            <a:pPr marL="1085850" lvl="1" indent="-285750"/>
            <a:r>
              <a:rPr lang="en-US" sz="2000" dirty="0"/>
              <a:t>occupational hazards</a:t>
            </a:r>
          </a:p>
          <a:p>
            <a:pPr marL="1085850" lvl="1" indent="-285750"/>
            <a:r>
              <a:rPr lang="en-US" sz="2000" dirty="0"/>
              <a:t>genetic risk</a:t>
            </a:r>
          </a:p>
          <a:p>
            <a:pPr marL="1085850" lvl="1" indent="-285750"/>
            <a:r>
              <a:rPr lang="en-US" sz="2000" dirty="0"/>
              <a:t>chronic lung disease</a:t>
            </a:r>
          </a:p>
          <a:p>
            <a:pPr marL="1085850" lvl="1" indent="-285750"/>
            <a:r>
              <a:rPr lang="en-US" sz="2000" dirty="0"/>
              <a:t>balanced diet</a:t>
            </a:r>
          </a:p>
          <a:p>
            <a:pPr marL="1085850" lvl="1" indent="-285750"/>
            <a:r>
              <a:rPr lang="en-US" sz="2000" dirty="0"/>
              <a:t>passive smoker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Relatively high positive correlation with levels of the following factors:</a:t>
            </a:r>
          </a:p>
          <a:p>
            <a:pPr marL="1085850" lvl="1" indent="-285750"/>
            <a:r>
              <a:rPr lang="en-US" sz="2000" dirty="0"/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384427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9" y="0"/>
            <a:ext cx="5573210" cy="980998"/>
          </a:xfrm>
          <a:solidFill>
            <a:srgbClr val="21013A"/>
          </a:solidFill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F431-99C2-E8AE-A5FB-49894460A7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81F538-E872-C762-C4DE-AA0E927D01B2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green and white chart&#10;&#10;Description automatically generated">
            <a:extLst>
              <a:ext uri="{FF2B5EF4-FFF2-40B4-BE49-F238E27FC236}">
                <a16:creationId xmlns:a16="http://schemas.microsoft.com/office/drawing/2014/main" id="{6ABB1978-839F-43F0-220A-04834DB3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81" y="0"/>
            <a:ext cx="6621819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17C7F-9448-E2C1-8319-FCD06439A2B3}"/>
              </a:ext>
            </a:extLst>
          </p:cNvPr>
          <p:cNvSpPr txBox="1">
            <a:spLocks/>
          </p:cNvSpPr>
          <p:nvPr/>
        </p:nvSpPr>
        <p:spPr>
          <a:xfrm>
            <a:off x="152400" y="1005840"/>
            <a:ext cx="5365069" cy="5852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high positive correlation with levels of the following symptoms:</a:t>
            </a:r>
          </a:p>
          <a:p>
            <a:pPr marL="1085850" lvl="1" indent="-285750"/>
            <a:r>
              <a:rPr lang="en-US" sz="2000" b="1" dirty="0"/>
              <a:t>coughing of blood</a:t>
            </a:r>
          </a:p>
          <a:p>
            <a:pPr marL="1085850" lvl="1" indent="-285750"/>
            <a:r>
              <a:rPr lang="en-US" sz="2000" dirty="0"/>
              <a:t>chest pain</a:t>
            </a:r>
          </a:p>
          <a:p>
            <a:pPr marL="1085850" lvl="1" indent="-285750"/>
            <a:r>
              <a:rPr lang="en-US" sz="2000" dirty="0"/>
              <a:t>fatigue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Relatively high positive correlation with levels of the following symptoms:</a:t>
            </a:r>
          </a:p>
          <a:p>
            <a:pPr marL="1085850" lvl="1" indent="-285750"/>
            <a:r>
              <a:rPr lang="en-US" sz="2000" dirty="0"/>
              <a:t>Shortness of breath</a:t>
            </a:r>
          </a:p>
        </p:txBody>
      </p:sp>
    </p:spTree>
    <p:extLst>
      <p:ext uri="{BB962C8B-B14F-4D97-AF65-F5344CB8AC3E}">
        <p14:creationId xmlns:p14="http://schemas.microsoft.com/office/powerpoint/2010/main" val="4199943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6"/>
            <a:ext cx="10515601" cy="598176"/>
          </a:xfrm>
        </p:spPr>
        <p:txBody>
          <a:bodyPr/>
          <a:lstStyle/>
          <a:p>
            <a:r>
              <a:rPr lang="en-US" dirty="0"/>
              <a:t>Creating Logistic Regression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5937" y="4967222"/>
            <a:ext cx="11897591" cy="481651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Clr>
                <a:srgbClr val="002060"/>
              </a:buClr>
              <a:buFont typeface="+mj-lt"/>
              <a:buAutoNum type="arabicPeriod" startAt="4"/>
            </a:pPr>
            <a:r>
              <a:rPr lang="en-US" sz="1800" dirty="0"/>
              <a:t>The random states were kept constant at 0 for all experiments.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6DE507B-A234-5CDD-9030-DC78873EA515}"/>
              </a:ext>
            </a:extLst>
          </p:cNvPr>
          <p:cNvSpPr txBox="1">
            <a:spLocks/>
          </p:cNvSpPr>
          <p:nvPr/>
        </p:nvSpPr>
        <p:spPr>
          <a:xfrm>
            <a:off x="185938" y="1159959"/>
            <a:ext cx="11897591" cy="5981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/>
            </a:pPr>
            <a:r>
              <a:rPr lang="en-US" sz="1800" dirty="0"/>
              <a:t>For my first three experiments, my dependent variable as “Level” and my independent variable as all the other variables within the dataset.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19CE85-67E0-4669-40CF-6155E265792A}"/>
              </a:ext>
            </a:extLst>
          </p:cNvPr>
          <p:cNvSpPr txBox="1">
            <a:spLocks/>
          </p:cNvSpPr>
          <p:nvPr/>
        </p:nvSpPr>
        <p:spPr>
          <a:xfrm>
            <a:off x="144376" y="2423030"/>
            <a:ext cx="11897592" cy="5981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2"/>
            </a:pPr>
            <a:r>
              <a:rPr lang="en-US" sz="1800" dirty="0"/>
              <a:t>For my fourth experiment, my independent variable was all the highly correlated variables with Level.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ED732A4-C58B-8118-0147-130730DB91AA}"/>
              </a:ext>
            </a:extLst>
          </p:cNvPr>
          <p:cNvSpPr txBox="1">
            <a:spLocks/>
          </p:cNvSpPr>
          <p:nvPr/>
        </p:nvSpPr>
        <p:spPr>
          <a:xfrm>
            <a:off x="185939" y="3669889"/>
            <a:ext cx="11897593" cy="59817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3"/>
            </a:pPr>
            <a:r>
              <a:rPr lang="en-US" sz="1800" dirty="0"/>
              <a:t>I split the dataset into the training set and test set with varying test sizes for each experiment.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DCFA95B-7E83-9307-DE33-4845939C735E}"/>
              </a:ext>
            </a:extLst>
          </p:cNvPr>
          <p:cNvSpPr txBox="1">
            <a:spLocks/>
          </p:cNvSpPr>
          <p:nvPr/>
        </p:nvSpPr>
        <p:spPr>
          <a:xfrm>
            <a:off x="144377" y="6071138"/>
            <a:ext cx="11897591" cy="48165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2060"/>
              </a:buClr>
              <a:buFont typeface="+mj-lt"/>
              <a:buAutoNum type="arabicPeriod" startAt="5"/>
            </a:pPr>
            <a:r>
              <a:rPr lang="en-US" sz="1800" dirty="0"/>
              <a:t>Then I trained the logistic regression model on the testing set.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4A8AAB5-F594-9364-5C29-FBAD265B07A3}"/>
              </a:ext>
            </a:extLst>
          </p:cNvPr>
          <p:cNvSpPr/>
          <p:nvPr/>
        </p:nvSpPr>
        <p:spPr>
          <a:xfrm>
            <a:off x="5944233" y="1846360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9FD9A1A-CEE7-6739-32AC-35F17771D860}"/>
              </a:ext>
            </a:extLst>
          </p:cNvPr>
          <p:cNvSpPr/>
          <p:nvPr/>
        </p:nvSpPr>
        <p:spPr>
          <a:xfrm>
            <a:off x="5944233" y="3109431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628D949-03E5-9D9D-3B1F-1C0FE960A712}"/>
              </a:ext>
            </a:extLst>
          </p:cNvPr>
          <p:cNvSpPr/>
          <p:nvPr/>
        </p:nvSpPr>
        <p:spPr>
          <a:xfrm>
            <a:off x="5928963" y="4385676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C5B9943-B837-9B69-257D-E033172FEFDB}"/>
              </a:ext>
            </a:extLst>
          </p:cNvPr>
          <p:cNvSpPr/>
          <p:nvPr/>
        </p:nvSpPr>
        <p:spPr>
          <a:xfrm>
            <a:off x="5925500" y="5509630"/>
            <a:ext cx="307631" cy="48844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0.33</a:t>
            </a:r>
          </a:p>
          <a:p>
            <a:r>
              <a:rPr lang="en-US" sz="2000" dirty="0"/>
              <a:t>67/16.5/16.5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The model performed very well.</a:t>
            </a:r>
          </a:p>
          <a:p>
            <a:r>
              <a:rPr lang="en-US" sz="2000" dirty="0"/>
              <a:t>Only 6 patients were incorrectly predicted.</a:t>
            </a:r>
          </a:p>
          <a:p>
            <a:r>
              <a:rPr lang="en-US" sz="2000" dirty="0"/>
              <a:t>115 correctly predicted low.</a:t>
            </a:r>
          </a:p>
          <a:p>
            <a:r>
              <a:rPr lang="en-US" sz="2000" dirty="0"/>
              <a:t>110 correctly predicted medium.</a:t>
            </a:r>
          </a:p>
          <a:p>
            <a:r>
              <a:rPr lang="en-US" sz="2000" dirty="0"/>
              <a:t>99 correctly predicted high.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AADBB-9C27-1960-6202-D43D8553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76" y="1056177"/>
            <a:ext cx="6002145" cy="56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8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0.20</a:t>
            </a:r>
          </a:p>
          <a:p>
            <a:r>
              <a:rPr lang="en-US" sz="2000" dirty="0"/>
              <a:t>80/10/10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Performed well.</a:t>
            </a:r>
          </a:p>
          <a:p>
            <a:r>
              <a:rPr lang="en-US" sz="2000" dirty="0"/>
              <a:t>Only 5 patients were incorrectly predicted.</a:t>
            </a:r>
          </a:p>
          <a:p>
            <a:r>
              <a:rPr lang="en-US" sz="2000" dirty="0"/>
              <a:t>74 correctly predicted low.</a:t>
            </a:r>
          </a:p>
          <a:p>
            <a:r>
              <a:rPr lang="en-US" sz="2000" dirty="0"/>
              <a:t>65 correctly predicted medium.</a:t>
            </a:r>
          </a:p>
          <a:p>
            <a:r>
              <a:rPr lang="en-US" sz="2000" dirty="0"/>
              <a:t>56 correctly predicted high.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DC560-6430-64A1-12CB-07416226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14" y="935582"/>
            <a:ext cx="5788171" cy="58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3" y="1052108"/>
            <a:ext cx="7816185" cy="1164882"/>
          </a:xfrm>
        </p:spPr>
        <p:txBody>
          <a:bodyPr/>
          <a:lstStyle/>
          <a:p>
            <a:r>
              <a:rPr lang="en-US" dirty="0"/>
              <a:t>What is Lung Cancer?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103" y="2530837"/>
            <a:ext cx="8211395" cy="4060486"/>
          </a:xfrm>
        </p:spPr>
        <p:txBody>
          <a:bodyPr/>
          <a:lstStyle/>
          <a:p>
            <a:r>
              <a:rPr lang="en-US" sz="1800" dirty="0"/>
              <a:t>Lung cancer is a type of cancer that begins in the lungs and spreads to other organs of the body.</a:t>
            </a:r>
          </a:p>
          <a:p>
            <a:r>
              <a:rPr lang="en-US" sz="1800" dirty="0"/>
              <a:t>It is the 2</a:t>
            </a:r>
            <a:r>
              <a:rPr lang="en-US" sz="1800" baseline="30000" dirty="0"/>
              <a:t>nd</a:t>
            </a:r>
            <a:r>
              <a:rPr lang="en-US" sz="1800" dirty="0"/>
              <a:t> most common form of cancer worldwide with at least 2.2 million cases reported per year.</a:t>
            </a:r>
          </a:p>
          <a:p>
            <a:r>
              <a:rPr lang="en-US" sz="1800" dirty="0"/>
              <a:t>Lung cancer comes in two forms, non-small cell lung cancer and small-cell lung cancer.</a:t>
            </a:r>
          </a:p>
          <a:p>
            <a:r>
              <a:rPr lang="en-US" sz="1800" dirty="0"/>
              <a:t>The World Cancer Research Fund Institute has found that lung cancer is the most common type of cancer for men and the second most common type for women.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Glowing lungs on black background">
            <a:extLst>
              <a:ext uri="{FF2B5EF4-FFF2-40B4-BE49-F238E27FC236}">
                <a16:creationId xmlns:a16="http://schemas.microsoft.com/office/drawing/2014/main" id="{13660FF1-EAF2-19A8-F442-F4108CDEFB4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67" y="1443731"/>
            <a:ext cx="3176430" cy="3970538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4859117" cy="4364610"/>
          </a:xfrm>
        </p:spPr>
        <p:txBody>
          <a:bodyPr/>
          <a:lstStyle/>
          <a:p>
            <a:r>
              <a:rPr lang="en-US" sz="2000" dirty="0"/>
              <a:t>Test size = 0.24</a:t>
            </a:r>
          </a:p>
          <a:p>
            <a:r>
              <a:rPr lang="en-US" sz="2000" dirty="0"/>
              <a:t>70/12/12 split for train, validate, and test</a:t>
            </a:r>
          </a:p>
          <a:p>
            <a:r>
              <a:rPr lang="en-US" sz="2000" dirty="0"/>
              <a:t>All the variables were used.</a:t>
            </a:r>
          </a:p>
          <a:p>
            <a:r>
              <a:rPr lang="en-US" sz="2000" dirty="0"/>
              <a:t>Performed well.</a:t>
            </a:r>
          </a:p>
          <a:p>
            <a:r>
              <a:rPr lang="en-US" sz="2000" dirty="0"/>
              <a:t>Only 6 patients were incorrectly predicted.</a:t>
            </a:r>
          </a:p>
          <a:p>
            <a:r>
              <a:rPr lang="en-US" sz="2000" dirty="0"/>
              <a:t>83 correctly predicted low.</a:t>
            </a:r>
          </a:p>
          <a:p>
            <a:r>
              <a:rPr lang="en-US" sz="2000" dirty="0"/>
              <a:t>80 correctly predicted medium.</a:t>
            </a:r>
          </a:p>
          <a:p>
            <a:r>
              <a:rPr lang="en-US" sz="2000" dirty="0"/>
              <a:t>71 correctly predicted high.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 descr="A chart of a yellow and purple square&#10;&#10;Description automatically generated with medium confidence">
            <a:extLst>
              <a:ext uri="{FF2B5EF4-FFF2-40B4-BE49-F238E27FC236}">
                <a16:creationId xmlns:a16="http://schemas.microsoft.com/office/drawing/2014/main" id="{E563801A-5DBA-9710-0A6B-E501E89C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8" y="870012"/>
            <a:ext cx="5931093" cy="59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3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970E04-BB90-D753-1E1D-3B1DD549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4023"/>
            <a:ext cx="10515601" cy="745989"/>
          </a:xfrm>
        </p:spPr>
        <p:txBody>
          <a:bodyPr/>
          <a:lstStyle/>
          <a:p>
            <a:r>
              <a:rPr lang="en-US" dirty="0"/>
              <a:t>Logistic Regression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698DA1-462A-A901-C3AC-D6315013C1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6037" y="1070983"/>
            <a:ext cx="5178134" cy="509671"/>
          </a:xfrm>
        </p:spPr>
        <p:txBody>
          <a:bodyPr/>
          <a:lstStyle/>
          <a:p>
            <a:pPr algn="ctr"/>
            <a:r>
              <a:rPr lang="en-US" sz="2800" dirty="0"/>
              <a:t>Experiment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F62-295A-AA94-83EA-5D3244E7EF6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706037" y="1781625"/>
            <a:ext cx="5178134" cy="4704016"/>
          </a:xfrm>
        </p:spPr>
        <p:txBody>
          <a:bodyPr/>
          <a:lstStyle/>
          <a:p>
            <a:r>
              <a:rPr lang="en-US" sz="2000" dirty="0"/>
              <a:t>Test size = 0.33</a:t>
            </a:r>
          </a:p>
          <a:p>
            <a:r>
              <a:rPr lang="en-US" sz="2000" dirty="0"/>
              <a:t>67/16.5/16.5 split for train, validate, and test</a:t>
            </a:r>
          </a:p>
          <a:p>
            <a:r>
              <a:rPr lang="en-US" sz="2000" dirty="0"/>
              <a:t>Filtered data with the most highly correlated variables with Level </a:t>
            </a:r>
          </a:p>
          <a:p>
            <a:r>
              <a:rPr lang="en-US" sz="2000" dirty="0"/>
              <a:t>Performed decently.</a:t>
            </a:r>
          </a:p>
          <a:p>
            <a:r>
              <a:rPr lang="en-US" sz="2000" dirty="0"/>
              <a:t>37 patients were incorrectly predicted.</a:t>
            </a:r>
          </a:p>
          <a:p>
            <a:r>
              <a:rPr lang="en-US" sz="2000" dirty="0"/>
              <a:t>116 correctly predicted low.</a:t>
            </a:r>
          </a:p>
          <a:p>
            <a:r>
              <a:rPr lang="en-US" sz="2000" dirty="0"/>
              <a:t>100 correctly predicted medium.</a:t>
            </a:r>
          </a:p>
          <a:p>
            <a:r>
              <a:rPr lang="en-US" sz="2000" dirty="0"/>
              <a:t>77 correctly predicted high.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82BD-368B-5FE0-18D8-4936BFFB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A colorful squares with numbers and a label&#10;&#10;Description automatically generated with medium confidence">
            <a:extLst>
              <a:ext uri="{FF2B5EF4-FFF2-40B4-BE49-F238E27FC236}">
                <a16:creationId xmlns:a16="http://schemas.microsoft.com/office/drawing/2014/main" id="{9BA218E2-8BF6-F06B-5157-F56A7636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9" y="952991"/>
            <a:ext cx="5871029" cy="58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85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69B0C0-8E1B-6F3A-903A-D1ACC8CE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697583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3FC667-2667-B275-7FF5-A176FAB2270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150919" y="810706"/>
            <a:ext cx="11733252" cy="5948578"/>
          </a:xfrm>
        </p:spPr>
        <p:txBody>
          <a:bodyPr/>
          <a:lstStyle/>
          <a:p>
            <a:r>
              <a:rPr lang="en-US" sz="2000" dirty="0"/>
              <a:t>Experiment 1, experiment 2, and experiment 3 all performed very well with most of the predicted values matching the actual values.</a:t>
            </a:r>
          </a:p>
          <a:p>
            <a:r>
              <a:rPr lang="en-US" sz="2000" dirty="0"/>
              <a:t>Experiment 4, which was only made up of the most highly correlated variables, surprisingly performed worse than the previous three experiments.</a:t>
            </a:r>
          </a:p>
          <a:p>
            <a:r>
              <a:rPr lang="en-US" sz="2000" dirty="0"/>
              <a:t>Each variable of the entire dataset may be important contributors to the effectiveness of the regression model.</a:t>
            </a:r>
          </a:p>
          <a:p>
            <a:r>
              <a:rPr lang="en-US" sz="2000" dirty="0"/>
              <a:t>Experiment 1 performed the best given it had the highest accuracy of 98%. </a:t>
            </a:r>
          </a:p>
          <a:p>
            <a:r>
              <a:rPr lang="en-US" sz="2000" dirty="0"/>
              <a:t>Experiment 2 and experiment 3 had an accuracy of 97% each. </a:t>
            </a:r>
          </a:p>
          <a:p>
            <a:r>
              <a:rPr lang="en-US" sz="2000" dirty="0"/>
              <a:t>Experiment 4 had an accuracy of 89%. </a:t>
            </a:r>
          </a:p>
          <a:p>
            <a:r>
              <a:rPr lang="en-US" sz="2000" dirty="0"/>
              <a:t>The dataset was balanced.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7C2E72-66AD-6908-FF8A-B80240CF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2" descr="Big data in PR: how to make decisions based on big data - LOOQME">
            <a:extLst>
              <a:ext uri="{FF2B5EF4-FFF2-40B4-BE49-F238E27FC236}">
                <a16:creationId xmlns:a16="http://schemas.microsoft.com/office/drawing/2014/main" id="{C980B4F5-556A-B14B-7AE8-615B1C76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136" y="3965297"/>
            <a:ext cx="3622945" cy="27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9F20D-31DD-E1F5-AACD-05E2A68B88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9" y="4528753"/>
            <a:ext cx="2582854" cy="22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33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78C58C-16C7-2AFC-1FF9-F8B15815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7" y="820132"/>
            <a:ext cx="8164071" cy="1396858"/>
          </a:xfrm>
        </p:spPr>
        <p:txBody>
          <a:bodyPr/>
          <a:lstStyle/>
          <a:p>
            <a:r>
              <a:rPr lang="en-US" dirty="0"/>
              <a:t>Problems Encountered and </a:t>
            </a:r>
            <a:br>
              <a:rPr lang="en-US" dirty="0"/>
            </a:br>
            <a:r>
              <a:rPr lang="en-US" dirty="0"/>
              <a:t>Future Work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F932DD-CBE0-795D-66D1-455394FCAF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799" y="2547891"/>
            <a:ext cx="8164070" cy="3311877"/>
          </a:xfrm>
        </p:spPr>
        <p:txBody>
          <a:bodyPr/>
          <a:lstStyle/>
          <a:p>
            <a:r>
              <a:rPr lang="en-US" sz="2000" dirty="0"/>
              <a:t>There were initial problems regarding data visualization for histograms.</a:t>
            </a:r>
          </a:p>
          <a:p>
            <a:r>
              <a:rPr lang="en-US" sz="2000" dirty="0"/>
              <a:t>In the future, I would like to perform an experiment with the most correlated factor “Obesity” or symptom “Coughing of Blood”.</a:t>
            </a:r>
          </a:p>
          <a:p>
            <a:r>
              <a:rPr lang="en-US" sz="2000" dirty="0"/>
              <a:t>I want to continue to perform experiments using all the raw data but with new test sizes to see any differences.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30AA15-42BE-D96B-269F-A052A1C3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62646A-80B2-BA01-4B6B-CBF26610B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1"/>
          <a:stretch/>
        </p:blipFill>
        <p:spPr>
          <a:xfrm>
            <a:off x="8427563" y="0"/>
            <a:ext cx="3764437" cy="4543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986AAD-CFC4-9031-E51F-6D97445C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7563" y="4377626"/>
            <a:ext cx="3764437" cy="248037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2CCD92-7BF2-A966-968B-F93857EAAD10}"/>
              </a:ext>
            </a:extLst>
          </p:cNvPr>
          <p:cNvCxnSpPr>
            <a:cxnSpLocks/>
          </p:cNvCxnSpPr>
          <p:nvPr/>
        </p:nvCxnSpPr>
        <p:spPr>
          <a:xfrm>
            <a:off x="8427563" y="0"/>
            <a:ext cx="1" cy="685800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04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B1042-A306-B610-BE25-79C564C8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03868"/>
          </a:xfrm>
          <a:solidFill>
            <a:srgbClr val="002060"/>
          </a:solidFill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5CE76-2A85-2CE7-EB0C-0466EE11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391AEB5-00E1-BDEC-7063-1813C6F4BA6D}"/>
              </a:ext>
            </a:extLst>
          </p:cNvPr>
          <p:cNvSpPr txBox="1">
            <a:spLocks/>
          </p:cNvSpPr>
          <p:nvPr/>
        </p:nvSpPr>
        <p:spPr>
          <a:xfrm>
            <a:off x="79899" y="803868"/>
            <a:ext cx="12033544" cy="59268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Successfully identified the factors and symptoms that can predict the likelihood of developing lung cancer. </a:t>
            </a:r>
          </a:p>
          <a:p>
            <a:pPr marL="1257300" lvl="1" indent="-457200"/>
            <a:r>
              <a:rPr lang="en-US" sz="2000" dirty="0"/>
              <a:t>Found the most correlated variables.</a:t>
            </a:r>
          </a:p>
          <a:p>
            <a:pPr marL="1257300" lvl="1" indent="-457200"/>
            <a:r>
              <a:rPr lang="en-US" sz="2000" dirty="0"/>
              <a:t>The factor that had the highest correlation with the level was obesity.</a:t>
            </a:r>
          </a:p>
          <a:p>
            <a:pPr marL="1257300" lvl="1" indent="-457200"/>
            <a:r>
              <a:rPr lang="en-US" sz="2000" dirty="0"/>
              <a:t>The symptom that had the highest correlation with the level was coughing up blood.</a:t>
            </a:r>
          </a:p>
          <a:p>
            <a:pPr marL="1257300" lvl="1" indent="-457200"/>
            <a:r>
              <a:rPr lang="en-US" sz="2000" dirty="0"/>
              <a:t>Smoking was not a leading factor.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Overall, the models performed extremely well.</a:t>
            </a:r>
          </a:p>
          <a:p>
            <a:pPr marL="1257300" lvl="1" indent="-457200"/>
            <a:r>
              <a:rPr lang="en-US" sz="2000" dirty="0"/>
              <a:t>Experiment 1 performed the best (98% accuracy and 6 incorrect predictions)</a:t>
            </a:r>
          </a:p>
          <a:p>
            <a:pPr marL="1257300" lvl="1" indent="-457200"/>
            <a:r>
              <a:rPr lang="en-US" sz="2000" dirty="0"/>
              <a:t>Experiment 2 did well (97% accuracy and 5 incorrect predictions)</a:t>
            </a:r>
          </a:p>
          <a:p>
            <a:pPr marL="1257300" lvl="1" indent="-457200"/>
            <a:r>
              <a:rPr lang="en-US" sz="2000" dirty="0"/>
              <a:t>Experiment 3 did well (97% accuracy and 6 incorrect predictions)</a:t>
            </a:r>
          </a:p>
          <a:p>
            <a:pPr marL="1257300" lvl="1" indent="-457200"/>
            <a:r>
              <a:rPr lang="en-US" sz="2000" dirty="0"/>
              <a:t>Experiment 4 did decent but performed the worst (89% accuracy and 37 incorrect predictions)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These models can accurately help predict the likelihood of a patient developing lung cancer.</a:t>
            </a:r>
          </a:p>
        </p:txBody>
      </p:sp>
    </p:spTree>
    <p:extLst>
      <p:ext uri="{BB962C8B-B14F-4D97-AF65-F5344CB8AC3E}">
        <p14:creationId xmlns:p14="http://schemas.microsoft.com/office/powerpoint/2010/main" val="1622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969" y="2021501"/>
            <a:ext cx="6194700" cy="1325563"/>
          </a:xfrm>
          <a:prstGeom prst="roundRect">
            <a:avLst>
              <a:gd name="adj" fmla="val 23364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DB923-0A06-60AE-40EE-F95B7D473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27" y="4044099"/>
            <a:ext cx="2987946" cy="254722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266677"/>
            <a:ext cx="10515601" cy="709073"/>
          </a:xfrm>
        </p:spPr>
        <p:txBody>
          <a:bodyPr/>
          <a:lstStyle/>
          <a:p>
            <a:r>
              <a:rPr lang="en-US" dirty="0"/>
              <a:t>What is Lung Cancer?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19D3BA-6528-C9F2-B258-66013EB9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02" y="1163127"/>
            <a:ext cx="5428196" cy="542819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396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3" y="1052108"/>
            <a:ext cx="7656836" cy="1164882"/>
          </a:xfrm>
        </p:spPr>
        <p:txBody>
          <a:bodyPr/>
          <a:lstStyle/>
          <a:p>
            <a:r>
              <a:rPr lang="en-US" dirty="0"/>
              <a:t>Background on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4288" y="2565647"/>
            <a:ext cx="7656836" cy="4025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authors of this dataset referenced a study published by the Nature Medicine Journal which collected data from 462,000 people in China over a six-year period.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population was divided into two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group was for those in areas with high air pollution while the other group for those living in areas with low air pollution.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Office building overlayed with stock market graphs">
            <a:extLst>
              <a:ext uri="{FF2B5EF4-FFF2-40B4-BE49-F238E27FC236}">
                <a16:creationId xmlns:a16="http://schemas.microsoft.com/office/drawing/2014/main" id="{FB274CAE-7B28-D108-45FF-5BA4B227D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94" r="14609"/>
          <a:stretch/>
        </p:blipFill>
        <p:spPr>
          <a:xfrm>
            <a:off x="7914289" y="0"/>
            <a:ext cx="4317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0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3" y="1562944"/>
            <a:ext cx="4551686" cy="1358678"/>
          </a:xfrm>
        </p:spPr>
        <p:txBody>
          <a:bodyPr/>
          <a:lstStyle/>
          <a:p>
            <a:r>
              <a:rPr lang="en-US" dirty="0"/>
              <a:t>About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30" y="3169328"/>
            <a:ext cx="6096000" cy="36886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dataset was from Kaggle.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dataset contains 1000 rows and 26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were no missing values within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Y variable for this dataset was the “Level”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Which refers to the likelihood or chance of developing lung cancer.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454F3-66CF-E3AC-6D34-A4D98F843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48" y="1231201"/>
            <a:ext cx="5730737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4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E487-AC9D-8451-289C-FACC323C6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261883"/>
            <a:ext cx="7087340" cy="1164882"/>
          </a:xfrm>
        </p:spPr>
        <p:txBody>
          <a:bodyPr/>
          <a:lstStyle/>
          <a:p>
            <a:r>
              <a:rPr lang="en-US" dirty="0"/>
              <a:t>Overview of the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34BF0-DED1-310A-75C5-94EE0C27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516897-262D-19C4-27EA-0C8F80472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2121"/>
              </p:ext>
            </p:extLst>
          </p:nvPr>
        </p:nvGraphicFramePr>
        <p:xfrm>
          <a:off x="97654" y="1642369"/>
          <a:ext cx="6942339" cy="493471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140737">
                  <a:extLst>
                    <a:ext uri="{9D8B030D-6E8A-4147-A177-3AD203B41FA5}">
                      <a16:colId xmlns:a16="http://schemas.microsoft.com/office/drawing/2014/main" val="163296015"/>
                    </a:ext>
                  </a:extLst>
                </a:gridCol>
                <a:gridCol w="2204013">
                  <a:extLst>
                    <a:ext uri="{9D8B030D-6E8A-4147-A177-3AD203B41FA5}">
                      <a16:colId xmlns:a16="http://schemas.microsoft.com/office/drawing/2014/main" val="2890219439"/>
                    </a:ext>
                  </a:extLst>
                </a:gridCol>
                <a:gridCol w="2597589">
                  <a:extLst>
                    <a:ext uri="{9D8B030D-6E8A-4147-A177-3AD203B41FA5}">
                      <a16:colId xmlns:a16="http://schemas.microsoft.com/office/drawing/2014/main" val="826265410"/>
                    </a:ext>
                  </a:extLst>
                </a:gridCol>
              </a:tblGrid>
              <a:tr h="1816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Variable Name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Missing Data (%)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9219957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index  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ratio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20980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Patient Id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Object, nominal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200744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Age    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ratio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438662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 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int64, ratio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16420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Air Pollution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844647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Alcohol use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373207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Dust Allergy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984284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OccuPational Hazards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46837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Genetic Risk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128506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chronic Lung Disease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715594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Balanced Diet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78223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Obesity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811627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Smoking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2437462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Passive Smoker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0210228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Chest Pain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6242543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Coughing of Blood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44334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Fatigue 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94389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Weight Loss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543539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Shortness of Breath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4154570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Wheezing 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8344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Swallowing Difficulty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9443153"/>
                  </a:ext>
                </a:extLst>
              </a:tr>
              <a:tr h="211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Clubbing of Finger Nails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9219825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Frequent Cold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4831191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Dry Cough                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443343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Snoring                  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int64, ordinal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0087356"/>
                  </a:ext>
                </a:extLst>
              </a:tr>
              <a:tr h="1816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Level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Object, ordinal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0%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2686980"/>
                  </a:ext>
                </a:extLst>
              </a:tr>
            </a:tbl>
          </a:graphicData>
        </a:graphic>
      </p:graphicFrame>
      <p:pic>
        <p:nvPicPr>
          <p:cNvPr id="9" name="Picture 8" descr="Abstract globe with binary code">
            <a:extLst>
              <a:ext uri="{FF2B5EF4-FFF2-40B4-BE49-F238E27FC236}">
                <a16:creationId xmlns:a16="http://schemas.microsoft.com/office/drawing/2014/main" id="{06E5995A-D924-7B7B-8CFE-0998C478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5" r="22096"/>
          <a:stretch/>
        </p:blipFill>
        <p:spPr>
          <a:xfrm>
            <a:off x="7398327" y="0"/>
            <a:ext cx="4793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0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BF66978-FA63-635B-50E8-58F68F91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Y Variable “Level”</a:t>
            </a:r>
          </a:p>
        </p:txBody>
      </p:sp>
      <p:pic>
        <p:nvPicPr>
          <p:cNvPr id="29" name="Picture 2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86910F4-5CAD-9D4B-9C47-A54B0F695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8408"/>
            <a:ext cx="5422132" cy="40495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D02D8F-3493-5059-2643-EDE2ADD4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600" y="2308407"/>
            <a:ext cx="4286530" cy="40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6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7A7A-1534-4C61-E440-43CB37A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F4FAB483-AFF2-2D81-7C5B-21DF9D04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05" y="228737"/>
            <a:ext cx="7492390" cy="6451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B0626C-D721-E6B0-3CF6-9CF05CCE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349" y="5557420"/>
            <a:ext cx="1394137" cy="1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6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7A7A-1534-4C61-E440-43CB37AF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0C29B8A-038F-9FCE-DD55-4AAE30E5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07" y="109336"/>
            <a:ext cx="7222786" cy="64819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7FA7CE-4CA4-F070-1810-60E98645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349" y="5557420"/>
            <a:ext cx="1394137" cy="1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purl.org/dc/terms/"/>
    <ds:schemaRef ds:uri="http://schemas.microsoft.com/sharepoint/v3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{8919DE1D-A892-440E-8936-3DAED117ED5B}tf11936837_win32</Template>
  <TotalTime>408</TotalTime>
  <Words>1503</Words>
  <Application>Microsoft Office PowerPoint</Application>
  <PresentationFormat>Widescreen</PresentationFormat>
  <Paragraphs>256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Lung Cancer Prediction</vt:lpstr>
      <vt:lpstr>What is Lung Cancer?</vt:lpstr>
      <vt:lpstr>What is Lung Cancer?</vt:lpstr>
      <vt:lpstr>Background on the Dataset</vt:lpstr>
      <vt:lpstr>About Dataset</vt:lpstr>
      <vt:lpstr>Overview of the Dataset</vt:lpstr>
      <vt:lpstr>Distribution of the Y Variable “Level”</vt:lpstr>
      <vt:lpstr>PowerPoint Presentation</vt:lpstr>
      <vt:lpstr>PowerPoint Presentation</vt:lpstr>
      <vt:lpstr>What I’m Trying to Predict and Find</vt:lpstr>
      <vt:lpstr>Data Cleaning and Preparation</vt:lpstr>
      <vt:lpstr>PowerPoint Presentation</vt:lpstr>
      <vt:lpstr>Heatmap for Symptoms</vt:lpstr>
      <vt:lpstr>Heatmap for Factors</vt:lpstr>
      <vt:lpstr>Correlation Matrix</vt:lpstr>
      <vt:lpstr>Correlation Matrix</vt:lpstr>
      <vt:lpstr>Creating Logistic Regression Models</vt:lpstr>
      <vt:lpstr>Logistic Regression Models</vt:lpstr>
      <vt:lpstr>Logistic Regression Models</vt:lpstr>
      <vt:lpstr>Logistic Regression Models</vt:lpstr>
      <vt:lpstr>Logistic Regression Models</vt:lpstr>
      <vt:lpstr>Results</vt:lpstr>
      <vt:lpstr>Problems Encountered and  Future Work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 Prediction</dc:title>
  <dc:creator>Samia Z. Mahmood</dc:creator>
  <cp:lastModifiedBy>Samia Z. Mahmood</cp:lastModifiedBy>
  <cp:revision>68</cp:revision>
  <dcterms:created xsi:type="dcterms:W3CDTF">2023-11-22T02:11:50Z</dcterms:created>
  <dcterms:modified xsi:type="dcterms:W3CDTF">2023-12-07T21:50:07Z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